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59" r:id="rId3"/>
    <p:sldId id="267" r:id="rId4"/>
    <p:sldId id="268" r:id="rId5"/>
    <p:sldId id="272" r:id="rId6"/>
    <p:sldId id="269" r:id="rId7"/>
    <p:sldId id="270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CECE465-CF8D-46DF-86F4-DD31E9C357A8}">
          <p14:sldIdLst>
            <p14:sldId id="256"/>
            <p14:sldId id="259"/>
            <p14:sldId id="267"/>
          </p14:sldIdLst>
        </p14:section>
        <p14:section name="Untitled Section" id="{18A72FFC-FC2B-4789-928E-19D2C0D2FBC7}">
          <p14:sldIdLst>
            <p14:sldId id="268"/>
            <p14:sldId id="272"/>
            <p14:sldId id="269"/>
            <p14:sldId id="27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64" autoAdjust="0"/>
    <p:restoredTop sz="86331" autoAdjust="0"/>
  </p:normalViewPr>
  <p:slideViewPr>
    <p:cSldViewPr>
      <p:cViewPr>
        <p:scale>
          <a:sx n="90" d="100"/>
          <a:sy n="90" d="100"/>
        </p:scale>
        <p:origin x="-396" y="-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754" y="-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C:\Users\lgross\AppData\Local\Microsoft\Windows\Temporary%20Internet%20Files\Content.Outlook\4SKAT7ST\Copy%20of%20Chart%20in%20Microsoft%20PowerPoint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21113556595072"/>
          <c:y val="0.26280782836927991"/>
          <c:w val="0.59124921928531338"/>
          <c:h val="0.60533835444482487"/>
        </c:manualLayout>
      </c:layout>
      <c:scatterChart>
        <c:scatterStyle val="lineMarker"/>
        <c:varyColors val="0"/>
        <c:ser>
          <c:idx val="5"/>
          <c:order val="0"/>
          <c:tx>
            <c:strRef>
              <c:f>'Run Charts'!$F$1</c:f>
              <c:strCache>
                <c:ptCount val="1"/>
                <c:pt idx="0">
                  <c:v>Goal Rate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ymbol val="star"/>
            <c:size val="10"/>
            <c:spPr>
              <a:ln>
                <a:solidFill>
                  <a:schemeClr val="accent5"/>
                </a:solidFill>
              </a:ln>
            </c:spPr>
          </c:marker>
          <c:dPt>
            <c:idx val="3"/>
            <c:marker>
              <c:spPr>
                <a:ln>
                  <a:solidFill>
                    <a:srgbClr val="C00000"/>
                  </a:solidFill>
                </a:ln>
              </c:spPr>
            </c:marker>
            <c:bubble3D val="0"/>
            <c:spPr>
              <a:ln>
                <a:solidFill>
                  <a:srgbClr val="C00000"/>
                </a:solidFill>
              </a:ln>
            </c:spPr>
          </c:dPt>
          <c:dPt>
            <c:idx val="5"/>
            <c:marker>
              <c:spPr>
                <a:ln>
                  <a:solidFill>
                    <a:srgbClr val="7030A0"/>
                  </a:solidFill>
                </a:ln>
              </c:spPr>
            </c:marker>
            <c:bubble3D val="0"/>
            <c:spPr>
              <a:ln>
                <a:solidFill>
                  <a:srgbClr val="7030A0"/>
                </a:solidFill>
              </a:ln>
            </c:spPr>
          </c:dPt>
          <c:yVal>
            <c:numRef>
              <c:f>'Run Charts'!$F$2:$F$11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 formatCode="0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yVal>
          <c:smooth val="0"/>
        </c:ser>
        <c:ser>
          <c:idx val="4"/>
          <c:order val="1"/>
          <c:tx>
            <c:v>Dr. S Initial baseline</c:v>
          </c:tx>
          <c:spPr>
            <a:ln>
              <a:gradFill>
                <a:gsLst>
                  <a:gs pos="200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</c:spPr>
          <c:marker>
            <c:symbol val="x"/>
            <c:size val="7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 w="19050">
                <a:solidFill>
                  <a:srgbClr val="7030A0"/>
                </a:solidFill>
              </a:ln>
            </c:spPr>
          </c:marker>
          <c:dLbls>
            <c:numFmt formatCode="0%" sourceLinked="0"/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yVal>
            <c:numRef>
              <c:f>'Run Charts'!$E$2:$E$11</c:f>
              <c:numCache>
                <c:formatCode>General</c:formatCode>
                <c:ptCount val="10"/>
                <c:pt idx="5" formatCode="0.00">
                  <c:v>0.9057750759878419</c:v>
                </c:pt>
              </c:numCache>
            </c:numRef>
          </c:yVal>
          <c:smooth val="0"/>
        </c:ser>
        <c:ser>
          <c:idx val="2"/>
          <c:order val="2"/>
          <c:tx>
            <c:v>Dr. K Initial baseline</c:v>
          </c:tx>
          <c:marker>
            <c:symbol val="square"/>
            <c:size val="12"/>
            <c:spPr>
              <a:solidFill>
                <a:srgbClr val="C00000"/>
              </a:solidFill>
            </c:spPr>
          </c:marker>
          <c:dLbls>
            <c:numFmt formatCode="0%" sourceLinked="0"/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yVal>
            <c:numRef>
              <c:f>'Run Charts'!$C$2:$C$11</c:f>
              <c:numCache>
                <c:formatCode>General</c:formatCode>
                <c:ptCount val="10"/>
                <c:pt idx="3" formatCode="0.00">
                  <c:v>0.83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7150976"/>
        <c:axId val="87152512"/>
      </c:scatterChart>
      <c:valAx>
        <c:axId val="87150976"/>
        <c:scaling>
          <c:orientation val="minMax"/>
        </c:scaling>
        <c:delete val="1"/>
        <c:axPos val="b"/>
        <c:numFmt formatCode="[$-409]mmmm\-yy;@" sourceLinked="0"/>
        <c:majorTickMark val="out"/>
        <c:minorTickMark val="none"/>
        <c:tickLblPos val="nextTo"/>
        <c:crossAx val="87152512"/>
        <c:crosses val="autoZero"/>
        <c:crossBetween val="midCat"/>
      </c:valAx>
      <c:valAx>
        <c:axId val="87152512"/>
        <c:scaling>
          <c:orientation val="minMax"/>
          <c:max val="1"/>
          <c:min val="0.70000000000000007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87150976"/>
        <c:crosses val="autoZero"/>
        <c:crossBetween val="midCat"/>
      </c:valAx>
      <c:spPr>
        <a:solidFill>
          <a:schemeClr val="bg2"/>
        </a:solidFill>
        <a:ln>
          <a:solidFill>
            <a:schemeClr val="bg2"/>
          </a:solidFill>
        </a:ln>
      </c:spPr>
    </c:plotArea>
    <c:legend>
      <c:legendPos val="r"/>
      <c:layout>
        <c:manualLayout>
          <c:xMode val="edge"/>
          <c:yMode val="edge"/>
          <c:x val="0.75406852100429"/>
          <c:y val="0.21414127581878353"/>
          <c:w val="0.22894633720544041"/>
          <c:h val="0.651856670090151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 b="1"/>
      </a:pPr>
      <a:endParaRPr lang="en-US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2000" b="1" i="0" baseline="0" dirty="0">
                <a:effectLst/>
              </a:rPr>
              <a:t>% Patients with Documented Colorectal Screening Discussion</a:t>
            </a:r>
            <a:endParaRPr lang="en-US" sz="2000" dirty="0">
              <a:effectLst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 sz="2400" dirty="0"/>
          </a:p>
        </c:rich>
      </c:tx>
      <c:layout>
        <c:manualLayout>
          <c:xMode val="edge"/>
          <c:yMode val="edge"/>
          <c:x val="0.1668682885583341"/>
          <c:y val="7.9681274900398405E-3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7.4567692197479815E-2"/>
          <c:y val="0.17634630230044776"/>
          <c:w val="0.77241859970206428"/>
          <c:h val="0.63709008800370548"/>
        </c:manualLayout>
      </c:layout>
      <c:lineChart>
        <c:grouping val="standard"/>
        <c:varyColors val="0"/>
        <c:ser>
          <c:idx val="4"/>
          <c:order val="0"/>
          <c:tx>
            <c:strRef>
              <c:f>'Run Charts'!$B$1</c:f>
              <c:strCache>
                <c:ptCount val="1"/>
                <c:pt idx="0">
                  <c:v>Dr. C Rate</c:v>
                </c:pt>
              </c:strCache>
            </c:strRef>
          </c:tx>
          <c:marker>
            <c:symbol val="star"/>
            <c:size val="12"/>
          </c:marker>
          <c:dLbls>
            <c:numFmt formatCode="0%" sourceLinked="0"/>
            <c:spPr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50800" dist="50800" dir="5400000" algn="ctr" rotWithShape="0">
                  <a:schemeClr val="bg1"/>
                </a:outerShdw>
              </a:effectLst>
            </c:spPr>
            <c:txPr>
              <a:bodyPr/>
              <a:lstStyle/>
              <a:p>
                <a:pPr algn="ctr">
                  <a:defRPr lang="en-US" sz="12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'Run Charts'!$A$2:$A$8</c:f>
              <c:numCache>
                <c:formatCode>mmm\-yy</c:formatCode>
                <c:ptCount val="7"/>
                <c:pt idx="0">
                  <c:v>42156</c:v>
                </c:pt>
                <c:pt idx="1">
                  <c:v>42278</c:v>
                </c:pt>
                <c:pt idx="2">
                  <c:v>42309</c:v>
                </c:pt>
                <c:pt idx="3">
                  <c:v>42339</c:v>
                </c:pt>
                <c:pt idx="4">
                  <c:v>42370</c:v>
                </c:pt>
                <c:pt idx="5">
                  <c:v>42401</c:v>
                </c:pt>
                <c:pt idx="6">
                  <c:v>42445</c:v>
                </c:pt>
              </c:numCache>
            </c:numRef>
          </c:cat>
          <c:val>
            <c:numRef>
              <c:f>'Run Charts'!$B$2:$B$8</c:f>
              <c:numCache>
                <c:formatCode>0.00</c:formatCode>
                <c:ptCount val="7"/>
                <c:pt idx="0">
                  <c:v>0.73455759599332215</c:v>
                </c:pt>
                <c:pt idx="1">
                  <c:v>0.82220367278798001</c:v>
                </c:pt>
                <c:pt idx="2" formatCode="General">
                  <c:v>0.84</c:v>
                </c:pt>
                <c:pt idx="3" formatCode="General">
                  <c:v>0.85</c:v>
                </c:pt>
                <c:pt idx="4" formatCode="General">
                  <c:v>0.9</c:v>
                </c:pt>
                <c:pt idx="5">
                  <c:v>0.91</c:v>
                </c:pt>
                <c:pt idx="6" formatCode="General">
                  <c:v>0.92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'Run Charts'!$D$1</c:f>
              <c:strCache>
                <c:ptCount val="1"/>
                <c:pt idx="0">
                  <c:v>Dr. A Rate</c:v>
                </c:pt>
              </c:strCache>
            </c:strRef>
          </c:tx>
          <c:marker>
            <c:symbol val="triangle"/>
            <c:size val="9"/>
          </c:marker>
          <c:dLbls>
            <c:numFmt formatCode="0%" sourceLinked="0"/>
            <c:spPr>
              <a:solidFill>
                <a:sysClr val="window" lastClr="FFFFFF"/>
              </a:solidFill>
            </c:spPr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'Run Charts'!$A$2:$A$8</c:f>
              <c:numCache>
                <c:formatCode>mmm\-yy</c:formatCode>
                <c:ptCount val="7"/>
                <c:pt idx="0">
                  <c:v>42156</c:v>
                </c:pt>
                <c:pt idx="1">
                  <c:v>42278</c:v>
                </c:pt>
                <c:pt idx="2">
                  <c:v>42309</c:v>
                </c:pt>
                <c:pt idx="3">
                  <c:v>42339</c:v>
                </c:pt>
                <c:pt idx="4">
                  <c:v>42370</c:v>
                </c:pt>
                <c:pt idx="5">
                  <c:v>42401</c:v>
                </c:pt>
                <c:pt idx="6">
                  <c:v>42445</c:v>
                </c:pt>
              </c:numCache>
            </c:numRef>
          </c:cat>
          <c:val>
            <c:numRef>
              <c:f>'Run Charts'!$D$2:$D$8</c:f>
              <c:numCache>
                <c:formatCode>General</c:formatCode>
                <c:ptCount val="7"/>
                <c:pt idx="2" formatCode="0.00">
                  <c:v>0.53928571428571426</c:v>
                </c:pt>
                <c:pt idx="3" formatCode="0.00">
                  <c:v>0.62641509433962261</c:v>
                </c:pt>
                <c:pt idx="4" formatCode="0.00">
                  <c:v>0.61568627450980395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'Run Charts'!$F$1</c:f>
              <c:strCache>
                <c:ptCount val="1"/>
                <c:pt idx="0">
                  <c:v>Goal Rate</c:v>
                </c:pt>
              </c:strCache>
            </c:strRef>
          </c:tx>
          <c:dLbls>
            <c:spPr>
              <a:solidFill>
                <a:srgbClr val="00B050"/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'Run Charts'!$A$2:$A$8</c:f>
              <c:numCache>
                <c:formatCode>mmm\-yy</c:formatCode>
                <c:ptCount val="7"/>
                <c:pt idx="0">
                  <c:v>42156</c:v>
                </c:pt>
                <c:pt idx="1">
                  <c:v>42278</c:v>
                </c:pt>
                <c:pt idx="2">
                  <c:v>42309</c:v>
                </c:pt>
                <c:pt idx="3">
                  <c:v>42339</c:v>
                </c:pt>
                <c:pt idx="4">
                  <c:v>42370</c:v>
                </c:pt>
                <c:pt idx="5">
                  <c:v>42401</c:v>
                </c:pt>
                <c:pt idx="6">
                  <c:v>42445</c:v>
                </c:pt>
              </c:numCache>
            </c:numRef>
          </c:cat>
          <c:val>
            <c:numRef>
              <c:f>'Run Charts'!$F$2:$F$8</c:f>
              <c:numCache>
                <c:formatCode>0%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8696320"/>
        <c:axId val="88697856"/>
      </c:lineChart>
      <c:catAx>
        <c:axId val="8869632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88697856"/>
        <c:crosses val="autoZero"/>
        <c:auto val="0"/>
        <c:lblAlgn val="ctr"/>
        <c:lblOffset val="100"/>
        <c:noMultiLvlLbl val="1"/>
      </c:catAx>
      <c:valAx>
        <c:axId val="88697856"/>
        <c:scaling>
          <c:orientation val="minMax"/>
          <c:max val="1"/>
          <c:min val="0.4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200" b="1"/>
            </a:pPr>
            <a:endParaRPr lang="en-US"/>
          </a:p>
        </c:txPr>
        <c:crossAx val="88696320"/>
        <c:crosses val="autoZero"/>
        <c:crossBetween val="between"/>
      </c:valAx>
      <c:spPr>
        <a:solidFill>
          <a:schemeClr val="bg2">
            <a:alpha val="99000"/>
          </a:schemeClr>
        </a:solidFill>
      </c:spPr>
    </c:plotArea>
    <c:legend>
      <c:legendPos val="r"/>
      <c:layout>
        <c:manualLayout>
          <c:xMode val="edge"/>
          <c:yMode val="edge"/>
          <c:x val="0.85358275232778036"/>
          <c:y val="0.25793035568829759"/>
          <c:w val="0.13661739018017938"/>
          <c:h val="0.29459113946963528"/>
        </c:manualLayout>
      </c:layout>
      <c:overlay val="0"/>
      <c:spPr>
        <a:solidFill>
          <a:schemeClr val="bg2"/>
        </a:solidFill>
      </c:spPr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DBBD3F-3A9F-4C97-A8E8-EAC0C0D6906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6532EA-E166-4385-A358-FEF3D429E7C0}">
      <dgm:prSet/>
      <dgm:spPr>
        <a:solidFill>
          <a:schemeClr val="accent1">
            <a:lumMod val="5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pPr rtl="0"/>
          <a:r>
            <a:rPr lang="en-US" dirty="0" smtClean="0"/>
            <a:t>Process Steps:    </a:t>
          </a:r>
          <a:endParaRPr lang="en-US" dirty="0"/>
        </a:p>
      </dgm:t>
    </dgm:pt>
    <dgm:pt modelId="{B3178F3C-D043-4247-9C1B-16017D3997ED}" type="parTrans" cxnId="{094B38D4-6C6F-42F2-AF34-EF3E5D154CE8}">
      <dgm:prSet/>
      <dgm:spPr/>
      <dgm:t>
        <a:bodyPr/>
        <a:lstStyle/>
        <a:p>
          <a:endParaRPr lang="en-US"/>
        </a:p>
      </dgm:t>
    </dgm:pt>
    <dgm:pt modelId="{F6D65E76-0595-4F95-ABF8-915B2300C312}" type="sibTrans" cxnId="{094B38D4-6C6F-42F2-AF34-EF3E5D154CE8}">
      <dgm:prSet/>
      <dgm:spPr/>
      <dgm:t>
        <a:bodyPr/>
        <a:lstStyle/>
        <a:p>
          <a:endParaRPr lang="en-US"/>
        </a:p>
      </dgm:t>
    </dgm:pt>
    <dgm:pt modelId="{10C83B4A-FCBC-4227-962F-33F5A06D040E}">
      <dgm:prSet/>
      <dgm:spPr>
        <a:solidFill>
          <a:schemeClr val="accent1">
            <a:lumMod val="75000"/>
            <a:alpha val="90000"/>
          </a:schemeClr>
        </a:solidFill>
        <a:ln>
          <a:solidFill>
            <a:schemeClr val="accent1">
              <a:lumMod val="75000"/>
              <a:alpha val="90000"/>
            </a:schemeClr>
          </a:solidFill>
        </a:ln>
      </dgm:spPr>
      <dgm:t>
        <a:bodyPr/>
        <a:lstStyle/>
        <a:p>
          <a:pPr rtl="0"/>
          <a:r>
            <a:rPr lang="en-US" dirty="0" smtClean="0"/>
            <a:t>Educate Coaches &amp; Practice Managers to use Model for Improvement </a:t>
          </a:r>
          <a:endParaRPr lang="en-US" dirty="0"/>
        </a:p>
      </dgm:t>
    </dgm:pt>
    <dgm:pt modelId="{874D9247-D88F-4002-893D-B603EF80A4C3}" type="parTrans" cxnId="{A0ACA741-4A93-47CA-9CFE-64D589051230}">
      <dgm:prSet/>
      <dgm:spPr/>
      <dgm:t>
        <a:bodyPr/>
        <a:lstStyle/>
        <a:p>
          <a:endParaRPr lang="en-US"/>
        </a:p>
      </dgm:t>
    </dgm:pt>
    <dgm:pt modelId="{614461E0-293F-4B23-9B03-9BB38E189E62}" type="sibTrans" cxnId="{A0ACA741-4A93-47CA-9CFE-64D589051230}">
      <dgm:prSet/>
      <dgm:spPr/>
      <dgm:t>
        <a:bodyPr/>
        <a:lstStyle/>
        <a:p>
          <a:endParaRPr lang="en-US"/>
        </a:p>
      </dgm:t>
    </dgm:pt>
    <dgm:pt modelId="{2E985CB2-A1FB-4099-9EE5-A0E0C5ECA505}">
      <dgm:prSet/>
      <dgm:spPr>
        <a:solidFill>
          <a:schemeClr val="accent1">
            <a:lumMod val="75000"/>
            <a:alpha val="90000"/>
          </a:schemeClr>
        </a:solidFill>
        <a:ln>
          <a:solidFill>
            <a:schemeClr val="accent1">
              <a:lumMod val="75000"/>
              <a:alpha val="90000"/>
            </a:schemeClr>
          </a:solidFill>
        </a:ln>
      </dgm:spPr>
      <dgm:t>
        <a:bodyPr/>
        <a:lstStyle/>
        <a:p>
          <a:pPr rtl="0"/>
          <a:r>
            <a:rPr lang="en-US" dirty="0" smtClean="0"/>
            <a:t>Develop teams, aims for “hands on” small tests of change</a:t>
          </a:r>
          <a:endParaRPr lang="en-US" dirty="0"/>
        </a:p>
      </dgm:t>
    </dgm:pt>
    <dgm:pt modelId="{471490B3-8B1C-4C04-8A49-D8A1DEA533F9}" type="parTrans" cxnId="{3ADE8745-895C-44F6-A2F1-2791D01822EE}">
      <dgm:prSet/>
      <dgm:spPr/>
      <dgm:t>
        <a:bodyPr/>
        <a:lstStyle/>
        <a:p>
          <a:endParaRPr lang="en-US"/>
        </a:p>
      </dgm:t>
    </dgm:pt>
    <dgm:pt modelId="{8FD0E36D-5A78-46CF-9CEA-B97944D3B261}" type="sibTrans" cxnId="{3ADE8745-895C-44F6-A2F1-2791D01822EE}">
      <dgm:prSet/>
      <dgm:spPr/>
      <dgm:t>
        <a:bodyPr/>
        <a:lstStyle/>
        <a:p>
          <a:endParaRPr lang="en-US"/>
        </a:p>
      </dgm:t>
    </dgm:pt>
    <dgm:pt modelId="{64F99C72-9AFD-4F35-981B-B454E41EADC1}">
      <dgm:prSet/>
      <dgm:spPr>
        <a:solidFill>
          <a:schemeClr val="accent1">
            <a:lumMod val="75000"/>
            <a:alpha val="90000"/>
          </a:schemeClr>
        </a:solidFill>
        <a:ln>
          <a:solidFill>
            <a:schemeClr val="accent1">
              <a:lumMod val="75000"/>
              <a:alpha val="90000"/>
            </a:schemeClr>
          </a:solidFill>
        </a:ln>
      </dgm:spPr>
      <dgm:t>
        <a:bodyPr/>
        <a:lstStyle/>
        <a:p>
          <a:pPr rtl="0"/>
          <a:r>
            <a:rPr lang="en-US" dirty="0" smtClean="0"/>
            <a:t>Shared Community Learning Sessions</a:t>
          </a:r>
          <a:endParaRPr lang="en-US" dirty="0"/>
        </a:p>
      </dgm:t>
    </dgm:pt>
    <dgm:pt modelId="{6526E145-CFA7-4E32-B45D-1DBFEDE05BBB}" type="parTrans" cxnId="{A1A49B0A-772D-45FE-8AA8-CF5D083265B8}">
      <dgm:prSet/>
      <dgm:spPr/>
      <dgm:t>
        <a:bodyPr/>
        <a:lstStyle/>
        <a:p>
          <a:endParaRPr lang="en-US"/>
        </a:p>
      </dgm:t>
    </dgm:pt>
    <dgm:pt modelId="{5960C6C6-B58B-42D1-ABE3-83D5EC2297DC}" type="sibTrans" cxnId="{A1A49B0A-772D-45FE-8AA8-CF5D083265B8}">
      <dgm:prSet/>
      <dgm:spPr/>
      <dgm:t>
        <a:bodyPr/>
        <a:lstStyle/>
        <a:p>
          <a:endParaRPr lang="en-US"/>
        </a:p>
      </dgm:t>
    </dgm:pt>
    <dgm:pt modelId="{FE578E4D-071F-4441-81A2-99CF432B6833}" type="pres">
      <dgm:prSet presAssocID="{2DDBBD3F-3A9F-4C97-A8E8-EAC0C0D6906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0DD4AFE-6796-4B4C-B580-94D37C3CB46E}" type="pres">
      <dgm:prSet presAssocID="{7A6532EA-E166-4385-A358-FEF3D429E7C0}" presName="linNode" presStyleCnt="0"/>
      <dgm:spPr/>
    </dgm:pt>
    <dgm:pt modelId="{DB017855-F3A5-4E0D-BDEE-709CAB64A148}" type="pres">
      <dgm:prSet presAssocID="{7A6532EA-E166-4385-A358-FEF3D429E7C0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0D7373-7802-4C81-9F89-02195DC6C3B6}" type="pres">
      <dgm:prSet presAssocID="{7A6532EA-E166-4385-A358-FEF3D429E7C0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AF3A592-327A-4561-AF15-9FB598029318}" type="presOf" srcId="{7A6532EA-E166-4385-A358-FEF3D429E7C0}" destId="{DB017855-F3A5-4E0D-BDEE-709CAB64A148}" srcOrd="0" destOrd="0" presId="urn:microsoft.com/office/officeart/2005/8/layout/vList5"/>
    <dgm:cxn modelId="{A1A49B0A-772D-45FE-8AA8-CF5D083265B8}" srcId="{7A6532EA-E166-4385-A358-FEF3D429E7C0}" destId="{64F99C72-9AFD-4F35-981B-B454E41EADC1}" srcOrd="2" destOrd="0" parTransId="{6526E145-CFA7-4E32-B45D-1DBFEDE05BBB}" sibTransId="{5960C6C6-B58B-42D1-ABE3-83D5EC2297DC}"/>
    <dgm:cxn modelId="{A0ACA741-4A93-47CA-9CFE-64D589051230}" srcId="{7A6532EA-E166-4385-A358-FEF3D429E7C0}" destId="{10C83B4A-FCBC-4227-962F-33F5A06D040E}" srcOrd="0" destOrd="0" parTransId="{874D9247-D88F-4002-893D-B603EF80A4C3}" sibTransId="{614461E0-293F-4B23-9B03-9BB38E189E62}"/>
    <dgm:cxn modelId="{FACE26A7-6F10-4F93-8615-8D992B523F52}" type="presOf" srcId="{64F99C72-9AFD-4F35-981B-B454E41EADC1}" destId="{810D7373-7802-4C81-9F89-02195DC6C3B6}" srcOrd="0" destOrd="2" presId="urn:microsoft.com/office/officeart/2005/8/layout/vList5"/>
    <dgm:cxn modelId="{DD556433-CBF2-4D7E-8670-B404BF51D866}" type="presOf" srcId="{2DDBBD3F-3A9F-4C97-A8E8-EAC0C0D69066}" destId="{FE578E4D-071F-4441-81A2-99CF432B6833}" srcOrd="0" destOrd="0" presId="urn:microsoft.com/office/officeart/2005/8/layout/vList5"/>
    <dgm:cxn modelId="{3ADE8745-895C-44F6-A2F1-2791D01822EE}" srcId="{7A6532EA-E166-4385-A358-FEF3D429E7C0}" destId="{2E985CB2-A1FB-4099-9EE5-A0E0C5ECA505}" srcOrd="1" destOrd="0" parTransId="{471490B3-8B1C-4C04-8A49-D8A1DEA533F9}" sibTransId="{8FD0E36D-5A78-46CF-9CEA-B97944D3B261}"/>
    <dgm:cxn modelId="{094B38D4-6C6F-42F2-AF34-EF3E5D154CE8}" srcId="{2DDBBD3F-3A9F-4C97-A8E8-EAC0C0D69066}" destId="{7A6532EA-E166-4385-A358-FEF3D429E7C0}" srcOrd="0" destOrd="0" parTransId="{B3178F3C-D043-4247-9C1B-16017D3997ED}" sibTransId="{F6D65E76-0595-4F95-ABF8-915B2300C312}"/>
    <dgm:cxn modelId="{80D401E6-2C07-43CC-93FD-3AAA3F14DB75}" type="presOf" srcId="{2E985CB2-A1FB-4099-9EE5-A0E0C5ECA505}" destId="{810D7373-7802-4C81-9F89-02195DC6C3B6}" srcOrd="0" destOrd="1" presId="urn:microsoft.com/office/officeart/2005/8/layout/vList5"/>
    <dgm:cxn modelId="{27259C59-0185-4470-A8E8-5E2117A1BEA6}" type="presOf" srcId="{10C83B4A-FCBC-4227-962F-33F5A06D040E}" destId="{810D7373-7802-4C81-9F89-02195DC6C3B6}" srcOrd="0" destOrd="0" presId="urn:microsoft.com/office/officeart/2005/8/layout/vList5"/>
    <dgm:cxn modelId="{7C4EEF24-2C83-4A82-884B-62E1D79659DA}" type="presParOf" srcId="{FE578E4D-071F-4441-81A2-99CF432B6833}" destId="{90DD4AFE-6796-4B4C-B580-94D37C3CB46E}" srcOrd="0" destOrd="0" presId="urn:microsoft.com/office/officeart/2005/8/layout/vList5"/>
    <dgm:cxn modelId="{D9543BA1-617D-46AE-9856-4966A6EAA64A}" type="presParOf" srcId="{90DD4AFE-6796-4B4C-B580-94D37C3CB46E}" destId="{DB017855-F3A5-4E0D-BDEE-709CAB64A148}" srcOrd="0" destOrd="0" presId="urn:microsoft.com/office/officeart/2005/8/layout/vList5"/>
    <dgm:cxn modelId="{9441B51B-FBCA-47F7-8A86-C4755449B716}" type="presParOf" srcId="{90DD4AFE-6796-4B4C-B580-94D37C3CB46E}" destId="{810D7373-7802-4C81-9F89-02195DC6C3B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14D1C8-B450-4CB9-B3A5-11CFB6531B63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605746-B41D-4B02-ADA6-3FC71B4B12EE}">
      <dgm:prSet/>
      <dgm:spPr>
        <a:ln>
          <a:solidFill>
            <a:srgbClr val="0070C0"/>
          </a:solidFill>
        </a:ln>
      </dgm:spPr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Registry Report run June 9, 2015</a:t>
          </a:r>
          <a:endParaRPr lang="en-US" dirty="0">
            <a:solidFill>
              <a:schemeClr val="tx1"/>
            </a:solidFill>
          </a:endParaRPr>
        </a:p>
      </dgm:t>
    </dgm:pt>
    <dgm:pt modelId="{D3DCD9AF-8A5E-4A68-92B5-41EA8FDCDD31}" type="parTrans" cxnId="{DCB949B2-2742-47F3-99C8-80C705E69A85}">
      <dgm:prSet/>
      <dgm:spPr/>
      <dgm:t>
        <a:bodyPr/>
        <a:lstStyle/>
        <a:p>
          <a:endParaRPr lang="en-US"/>
        </a:p>
      </dgm:t>
    </dgm:pt>
    <dgm:pt modelId="{CE65C6E4-52F7-4E95-BC32-4C6052B739DF}" type="sibTrans" cxnId="{DCB949B2-2742-47F3-99C8-80C705E69A85}">
      <dgm:prSet/>
      <dgm:spPr/>
      <dgm:t>
        <a:bodyPr/>
        <a:lstStyle/>
        <a:p>
          <a:endParaRPr lang="en-US"/>
        </a:p>
      </dgm:t>
    </dgm:pt>
    <dgm:pt modelId="{ED9C5A93-BBE6-44B4-933D-A1A9484E2634}">
      <dgm:prSet/>
      <dgm:spPr>
        <a:ln>
          <a:solidFill>
            <a:srgbClr val="0070C0"/>
          </a:solidFill>
        </a:ln>
      </dgm:spPr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1038 patients age 50 thru 80 yrs.</a:t>
          </a:r>
          <a:endParaRPr lang="en-US" dirty="0">
            <a:solidFill>
              <a:schemeClr val="tx1"/>
            </a:solidFill>
          </a:endParaRPr>
        </a:p>
      </dgm:t>
    </dgm:pt>
    <dgm:pt modelId="{A47F1B24-A16A-4573-9F27-1105CD37D6D8}" type="parTrans" cxnId="{D2CA5413-0D84-46A4-AA54-9D6EF12F0D00}">
      <dgm:prSet/>
      <dgm:spPr/>
      <dgm:t>
        <a:bodyPr/>
        <a:lstStyle/>
        <a:p>
          <a:endParaRPr lang="en-US"/>
        </a:p>
      </dgm:t>
    </dgm:pt>
    <dgm:pt modelId="{5D5BCE8C-8284-4F8F-9A29-0AAAD341EDE7}" type="sibTrans" cxnId="{D2CA5413-0D84-46A4-AA54-9D6EF12F0D00}">
      <dgm:prSet/>
      <dgm:spPr/>
      <dgm:t>
        <a:bodyPr/>
        <a:lstStyle/>
        <a:p>
          <a:endParaRPr lang="en-US"/>
        </a:p>
      </dgm:t>
    </dgm:pt>
    <dgm:pt modelId="{5071D2FF-3795-4F46-A49E-B32E7FAC7280}">
      <dgm:prSet/>
      <dgm:spPr>
        <a:ln>
          <a:solidFill>
            <a:srgbClr val="0070C0"/>
          </a:solidFill>
        </a:ln>
      </dgm:spPr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 Assigned to Dr. Cutler as the PCP  </a:t>
          </a:r>
          <a:endParaRPr lang="en-US" dirty="0">
            <a:solidFill>
              <a:schemeClr val="tx1"/>
            </a:solidFill>
          </a:endParaRPr>
        </a:p>
      </dgm:t>
    </dgm:pt>
    <dgm:pt modelId="{E9F706DE-6A11-4BA3-AC98-61AAC8B60D34}" type="parTrans" cxnId="{6B874C30-FF36-4746-A4C4-411339D33227}">
      <dgm:prSet/>
      <dgm:spPr/>
      <dgm:t>
        <a:bodyPr/>
        <a:lstStyle/>
        <a:p>
          <a:endParaRPr lang="en-US"/>
        </a:p>
      </dgm:t>
    </dgm:pt>
    <dgm:pt modelId="{DB49CF9F-F6F2-45D2-8ADB-34E8EEC0270A}" type="sibTrans" cxnId="{6B874C30-FF36-4746-A4C4-411339D33227}">
      <dgm:prSet/>
      <dgm:spPr/>
      <dgm:t>
        <a:bodyPr/>
        <a:lstStyle/>
        <a:p>
          <a:endParaRPr lang="en-US"/>
        </a:p>
      </dgm:t>
    </dgm:pt>
    <dgm:pt modelId="{B0EE8247-A546-40C8-BBD0-61D1BE89D58D}">
      <dgm:prSet/>
      <dgm:spPr>
        <a:ln>
          <a:solidFill>
            <a:srgbClr val="0070C0"/>
          </a:solidFill>
        </a:ln>
      </dgm:spPr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310 patients did not have Colorectal Screening discussion documented in the Medical Record</a:t>
          </a:r>
          <a:endParaRPr lang="en-US" dirty="0">
            <a:solidFill>
              <a:schemeClr val="tx1"/>
            </a:solidFill>
          </a:endParaRPr>
        </a:p>
      </dgm:t>
    </dgm:pt>
    <dgm:pt modelId="{82D4628B-6307-4410-81A9-AC022543C4C1}" type="parTrans" cxnId="{ED9CEE24-9211-4492-9887-00CBC47400AE}">
      <dgm:prSet/>
      <dgm:spPr/>
      <dgm:t>
        <a:bodyPr/>
        <a:lstStyle/>
        <a:p>
          <a:endParaRPr lang="en-US"/>
        </a:p>
      </dgm:t>
    </dgm:pt>
    <dgm:pt modelId="{7D99F520-F668-451C-8E50-E1F94B1262A6}" type="sibTrans" cxnId="{ED9CEE24-9211-4492-9887-00CBC47400AE}">
      <dgm:prSet/>
      <dgm:spPr/>
      <dgm:t>
        <a:bodyPr/>
        <a:lstStyle/>
        <a:p>
          <a:endParaRPr lang="en-US"/>
        </a:p>
      </dgm:t>
    </dgm:pt>
    <dgm:pt modelId="{3E1CF36C-6FDF-41F3-9DC3-16CB3ACFD0DA}" type="pres">
      <dgm:prSet presAssocID="{FB14D1C8-B450-4CB9-B3A5-11CFB6531B6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45A4E4C-DE5D-4482-BB9C-F10E57045DC2}" type="pres">
      <dgm:prSet presAssocID="{B0EE8247-A546-40C8-BBD0-61D1BE89D58D}" presName="boxAndChildren" presStyleCnt="0"/>
      <dgm:spPr/>
    </dgm:pt>
    <dgm:pt modelId="{3D099A54-A1EF-41D7-A0D3-07E1FBCA3C08}" type="pres">
      <dgm:prSet presAssocID="{B0EE8247-A546-40C8-BBD0-61D1BE89D58D}" presName="parentTextBox" presStyleLbl="node1" presStyleIdx="0" presStyleCnt="4"/>
      <dgm:spPr/>
      <dgm:t>
        <a:bodyPr/>
        <a:lstStyle/>
        <a:p>
          <a:endParaRPr lang="en-US"/>
        </a:p>
      </dgm:t>
    </dgm:pt>
    <dgm:pt modelId="{6DF8710A-B9CB-4AE3-859B-1C1FF77E283E}" type="pres">
      <dgm:prSet presAssocID="{DB49CF9F-F6F2-45D2-8ADB-34E8EEC0270A}" presName="sp" presStyleCnt="0"/>
      <dgm:spPr/>
    </dgm:pt>
    <dgm:pt modelId="{71E6E0A8-5ABE-4F3B-8ED1-97464088137B}" type="pres">
      <dgm:prSet presAssocID="{5071D2FF-3795-4F46-A49E-B32E7FAC7280}" presName="arrowAndChildren" presStyleCnt="0"/>
      <dgm:spPr/>
    </dgm:pt>
    <dgm:pt modelId="{628030AA-593F-418A-BF08-2076F6C613BB}" type="pres">
      <dgm:prSet presAssocID="{5071D2FF-3795-4F46-A49E-B32E7FAC7280}" presName="parentTextArrow" presStyleLbl="node1" presStyleIdx="1" presStyleCnt="4"/>
      <dgm:spPr/>
      <dgm:t>
        <a:bodyPr/>
        <a:lstStyle/>
        <a:p>
          <a:endParaRPr lang="en-US"/>
        </a:p>
      </dgm:t>
    </dgm:pt>
    <dgm:pt modelId="{63D8C0BB-058A-4C82-85F7-68CDB7ECCCB6}" type="pres">
      <dgm:prSet presAssocID="{5D5BCE8C-8284-4F8F-9A29-0AAAD341EDE7}" presName="sp" presStyleCnt="0"/>
      <dgm:spPr/>
    </dgm:pt>
    <dgm:pt modelId="{243187B7-9E32-4A09-A0D9-8B842EFFDBAE}" type="pres">
      <dgm:prSet presAssocID="{ED9C5A93-BBE6-44B4-933D-A1A9484E2634}" presName="arrowAndChildren" presStyleCnt="0"/>
      <dgm:spPr/>
    </dgm:pt>
    <dgm:pt modelId="{FF8A305A-6E75-4F7F-9084-BB7FF024F62C}" type="pres">
      <dgm:prSet presAssocID="{ED9C5A93-BBE6-44B4-933D-A1A9484E2634}" presName="parentTextArrow" presStyleLbl="node1" presStyleIdx="2" presStyleCnt="4"/>
      <dgm:spPr/>
      <dgm:t>
        <a:bodyPr/>
        <a:lstStyle/>
        <a:p>
          <a:endParaRPr lang="en-US"/>
        </a:p>
      </dgm:t>
    </dgm:pt>
    <dgm:pt modelId="{C4568B93-91F1-47B4-AB25-26FC9B9FC9D7}" type="pres">
      <dgm:prSet presAssocID="{CE65C6E4-52F7-4E95-BC32-4C6052B739DF}" presName="sp" presStyleCnt="0"/>
      <dgm:spPr/>
    </dgm:pt>
    <dgm:pt modelId="{055064EB-1B66-4248-9D63-4B352F231657}" type="pres">
      <dgm:prSet presAssocID="{78605746-B41D-4B02-ADA6-3FC71B4B12EE}" presName="arrowAndChildren" presStyleCnt="0"/>
      <dgm:spPr/>
    </dgm:pt>
    <dgm:pt modelId="{963445DA-1C5D-422F-BE31-8E8AD9EA2A68}" type="pres">
      <dgm:prSet presAssocID="{78605746-B41D-4B02-ADA6-3FC71B4B12EE}" presName="parentTextArrow" presStyleLbl="node1" presStyleIdx="3" presStyleCnt="4"/>
      <dgm:spPr/>
      <dgm:t>
        <a:bodyPr/>
        <a:lstStyle/>
        <a:p>
          <a:endParaRPr lang="en-US"/>
        </a:p>
      </dgm:t>
    </dgm:pt>
  </dgm:ptLst>
  <dgm:cxnLst>
    <dgm:cxn modelId="{DCB949B2-2742-47F3-99C8-80C705E69A85}" srcId="{FB14D1C8-B450-4CB9-B3A5-11CFB6531B63}" destId="{78605746-B41D-4B02-ADA6-3FC71B4B12EE}" srcOrd="0" destOrd="0" parTransId="{D3DCD9AF-8A5E-4A68-92B5-41EA8FDCDD31}" sibTransId="{CE65C6E4-52F7-4E95-BC32-4C6052B739DF}"/>
    <dgm:cxn modelId="{6B560A98-B9A0-458F-B365-DF6BC4600C01}" type="presOf" srcId="{FB14D1C8-B450-4CB9-B3A5-11CFB6531B63}" destId="{3E1CF36C-6FDF-41F3-9DC3-16CB3ACFD0DA}" srcOrd="0" destOrd="0" presId="urn:microsoft.com/office/officeart/2005/8/layout/process4"/>
    <dgm:cxn modelId="{ED9CEE24-9211-4492-9887-00CBC47400AE}" srcId="{FB14D1C8-B450-4CB9-B3A5-11CFB6531B63}" destId="{B0EE8247-A546-40C8-BBD0-61D1BE89D58D}" srcOrd="3" destOrd="0" parTransId="{82D4628B-6307-4410-81A9-AC022543C4C1}" sibTransId="{7D99F520-F668-451C-8E50-E1F94B1262A6}"/>
    <dgm:cxn modelId="{6B874C30-FF36-4746-A4C4-411339D33227}" srcId="{FB14D1C8-B450-4CB9-B3A5-11CFB6531B63}" destId="{5071D2FF-3795-4F46-A49E-B32E7FAC7280}" srcOrd="2" destOrd="0" parTransId="{E9F706DE-6A11-4BA3-AC98-61AAC8B60D34}" sibTransId="{DB49CF9F-F6F2-45D2-8ADB-34E8EEC0270A}"/>
    <dgm:cxn modelId="{D2CA5413-0D84-46A4-AA54-9D6EF12F0D00}" srcId="{FB14D1C8-B450-4CB9-B3A5-11CFB6531B63}" destId="{ED9C5A93-BBE6-44B4-933D-A1A9484E2634}" srcOrd="1" destOrd="0" parTransId="{A47F1B24-A16A-4573-9F27-1105CD37D6D8}" sibTransId="{5D5BCE8C-8284-4F8F-9A29-0AAAD341EDE7}"/>
    <dgm:cxn modelId="{492AD532-BF55-4E9F-A96E-BB25BFFC13EF}" type="presOf" srcId="{ED9C5A93-BBE6-44B4-933D-A1A9484E2634}" destId="{FF8A305A-6E75-4F7F-9084-BB7FF024F62C}" srcOrd="0" destOrd="0" presId="urn:microsoft.com/office/officeart/2005/8/layout/process4"/>
    <dgm:cxn modelId="{85CF03E1-A9D7-4456-B0E9-19B3F92BA50A}" type="presOf" srcId="{B0EE8247-A546-40C8-BBD0-61D1BE89D58D}" destId="{3D099A54-A1EF-41D7-A0D3-07E1FBCA3C08}" srcOrd="0" destOrd="0" presId="urn:microsoft.com/office/officeart/2005/8/layout/process4"/>
    <dgm:cxn modelId="{E36BC2D6-09FC-45AB-B81F-4777A7645CB5}" type="presOf" srcId="{78605746-B41D-4B02-ADA6-3FC71B4B12EE}" destId="{963445DA-1C5D-422F-BE31-8E8AD9EA2A68}" srcOrd="0" destOrd="0" presId="urn:microsoft.com/office/officeart/2005/8/layout/process4"/>
    <dgm:cxn modelId="{85B30588-2805-44C2-BE08-1132233D8C1D}" type="presOf" srcId="{5071D2FF-3795-4F46-A49E-B32E7FAC7280}" destId="{628030AA-593F-418A-BF08-2076F6C613BB}" srcOrd="0" destOrd="0" presId="urn:microsoft.com/office/officeart/2005/8/layout/process4"/>
    <dgm:cxn modelId="{3D194927-82EA-4BCA-BB30-6B314C854293}" type="presParOf" srcId="{3E1CF36C-6FDF-41F3-9DC3-16CB3ACFD0DA}" destId="{345A4E4C-DE5D-4482-BB9C-F10E57045DC2}" srcOrd="0" destOrd="0" presId="urn:microsoft.com/office/officeart/2005/8/layout/process4"/>
    <dgm:cxn modelId="{2EAC67D2-1984-492C-8EB2-A4BC05240DB3}" type="presParOf" srcId="{345A4E4C-DE5D-4482-BB9C-F10E57045DC2}" destId="{3D099A54-A1EF-41D7-A0D3-07E1FBCA3C08}" srcOrd="0" destOrd="0" presId="urn:microsoft.com/office/officeart/2005/8/layout/process4"/>
    <dgm:cxn modelId="{0D86F662-12F2-4B9A-9C60-442A529F4E9B}" type="presParOf" srcId="{3E1CF36C-6FDF-41F3-9DC3-16CB3ACFD0DA}" destId="{6DF8710A-B9CB-4AE3-859B-1C1FF77E283E}" srcOrd="1" destOrd="0" presId="urn:microsoft.com/office/officeart/2005/8/layout/process4"/>
    <dgm:cxn modelId="{5275D37D-F259-48AA-A8D6-6ECC9A5464E4}" type="presParOf" srcId="{3E1CF36C-6FDF-41F3-9DC3-16CB3ACFD0DA}" destId="{71E6E0A8-5ABE-4F3B-8ED1-97464088137B}" srcOrd="2" destOrd="0" presId="urn:microsoft.com/office/officeart/2005/8/layout/process4"/>
    <dgm:cxn modelId="{91570D13-99CA-4B23-A3D4-F248E57C0F4F}" type="presParOf" srcId="{71E6E0A8-5ABE-4F3B-8ED1-97464088137B}" destId="{628030AA-593F-418A-BF08-2076F6C613BB}" srcOrd="0" destOrd="0" presId="urn:microsoft.com/office/officeart/2005/8/layout/process4"/>
    <dgm:cxn modelId="{F7CE9768-F3CC-4E38-93D9-269D6EADC287}" type="presParOf" srcId="{3E1CF36C-6FDF-41F3-9DC3-16CB3ACFD0DA}" destId="{63D8C0BB-058A-4C82-85F7-68CDB7ECCCB6}" srcOrd="3" destOrd="0" presId="urn:microsoft.com/office/officeart/2005/8/layout/process4"/>
    <dgm:cxn modelId="{7841E802-A4AE-44A5-9978-5C1E85608E1C}" type="presParOf" srcId="{3E1CF36C-6FDF-41F3-9DC3-16CB3ACFD0DA}" destId="{243187B7-9E32-4A09-A0D9-8B842EFFDBAE}" srcOrd="4" destOrd="0" presId="urn:microsoft.com/office/officeart/2005/8/layout/process4"/>
    <dgm:cxn modelId="{8962EE1E-AA45-491D-8DB5-825F588C7E66}" type="presParOf" srcId="{243187B7-9E32-4A09-A0D9-8B842EFFDBAE}" destId="{FF8A305A-6E75-4F7F-9084-BB7FF024F62C}" srcOrd="0" destOrd="0" presId="urn:microsoft.com/office/officeart/2005/8/layout/process4"/>
    <dgm:cxn modelId="{7C86805E-1811-4281-B97C-68B1A44FFFA6}" type="presParOf" srcId="{3E1CF36C-6FDF-41F3-9DC3-16CB3ACFD0DA}" destId="{C4568B93-91F1-47B4-AB25-26FC9B9FC9D7}" srcOrd="5" destOrd="0" presId="urn:microsoft.com/office/officeart/2005/8/layout/process4"/>
    <dgm:cxn modelId="{B4FAF6C1-A785-4627-8E02-C52F28C709AC}" type="presParOf" srcId="{3E1CF36C-6FDF-41F3-9DC3-16CB3ACFD0DA}" destId="{055064EB-1B66-4248-9D63-4B352F231657}" srcOrd="6" destOrd="0" presId="urn:microsoft.com/office/officeart/2005/8/layout/process4"/>
    <dgm:cxn modelId="{BD050FC3-C2F1-4732-8D0A-1BDABD9CF0D7}" type="presParOf" srcId="{055064EB-1B66-4248-9D63-4B352F231657}" destId="{963445DA-1C5D-422F-BE31-8E8AD9EA2A6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0D7373-7802-4C81-9F89-02195DC6C3B6}">
      <dsp:nvSpPr>
        <dsp:cNvPr id="0" name=""/>
        <dsp:cNvSpPr/>
      </dsp:nvSpPr>
      <dsp:spPr>
        <a:xfrm rot="5400000">
          <a:off x="3785742" y="-370490"/>
          <a:ext cx="3620770" cy="5266944"/>
        </a:xfrm>
        <a:prstGeom prst="round2SameRect">
          <a:avLst/>
        </a:prstGeom>
        <a:solidFill>
          <a:schemeClr val="accent1">
            <a:lumMod val="75000"/>
            <a:alpha val="90000"/>
          </a:schemeClr>
        </a:solidFill>
        <a:ln w="25400" cap="flat" cmpd="sng" algn="ctr">
          <a:solidFill>
            <a:schemeClr val="accent1">
              <a:lumMod val="7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Educate Coaches &amp; Practice Managers to use Model for Improvement </a:t>
          </a:r>
          <a:endParaRPr lang="en-US" sz="2800" kern="1200" dirty="0"/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Develop teams, aims for “hands on” small tests of change</a:t>
          </a:r>
          <a:endParaRPr lang="en-US" sz="2800" kern="1200" dirty="0"/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Shared Community Learning Sessions</a:t>
          </a:r>
          <a:endParaRPr lang="en-US" sz="2800" kern="1200" dirty="0"/>
        </a:p>
      </dsp:txBody>
      <dsp:txXfrm rot="-5400000">
        <a:off x="2962656" y="629347"/>
        <a:ext cx="5090193" cy="3267268"/>
      </dsp:txXfrm>
    </dsp:sp>
    <dsp:sp modelId="{DB017855-F3A5-4E0D-BDEE-709CAB64A148}">
      <dsp:nvSpPr>
        <dsp:cNvPr id="0" name=""/>
        <dsp:cNvSpPr/>
      </dsp:nvSpPr>
      <dsp:spPr>
        <a:xfrm>
          <a:off x="0" y="0"/>
          <a:ext cx="2962656" cy="4525963"/>
        </a:xfrm>
        <a:prstGeom prst="round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Process Steps:    </a:t>
          </a:r>
          <a:endParaRPr lang="en-US" sz="4900" kern="1200" dirty="0"/>
        </a:p>
      </dsp:txBody>
      <dsp:txXfrm>
        <a:off x="144625" y="144625"/>
        <a:ext cx="2673406" cy="42367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099A54-A1EF-41D7-A0D3-07E1FBCA3C08}">
      <dsp:nvSpPr>
        <dsp:cNvPr id="0" name=""/>
        <dsp:cNvSpPr/>
      </dsp:nvSpPr>
      <dsp:spPr>
        <a:xfrm>
          <a:off x="0" y="3401077"/>
          <a:ext cx="5410200" cy="7440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310 patients did not have Colorectal Screening discussion documented in the Medical Record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3401077"/>
        <a:ext cx="5410200" cy="744072"/>
      </dsp:txXfrm>
    </dsp:sp>
    <dsp:sp modelId="{628030AA-593F-418A-BF08-2076F6C613BB}">
      <dsp:nvSpPr>
        <dsp:cNvPr id="0" name=""/>
        <dsp:cNvSpPr/>
      </dsp:nvSpPr>
      <dsp:spPr>
        <a:xfrm rot="10800000">
          <a:off x="0" y="2267854"/>
          <a:ext cx="5410200" cy="114438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 Assigned to Dr. Cutler as the PCP  </a:t>
          </a:r>
          <a:endParaRPr lang="en-US" sz="1800" kern="1200" dirty="0">
            <a:solidFill>
              <a:schemeClr val="tx1"/>
            </a:solidFill>
          </a:endParaRPr>
        </a:p>
      </dsp:txBody>
      <dsp:txXfrm rot="10800000">
        <a:off x="0" y="2267854"/>
        <a:ext cx="5410200" cy="743586"/>
      </dsp:txXfrm>
    </dsp:sp>
    <dsp:sp modelId="{FF8A305A-6E75-4F7F-9084-BB7FF024F62C}">
      <dsp:nvSpPr>
        <dsp:cNvPr id="0" name=""/>
        <dsp:cNvSpPr/>
      </dsp:nvSpPr>
      <dsp:spPr>
        <a:xfrm rot="10800000">
          <a:off x="0" y="1134632"/>
          <a:ext cx="5410200" cy="114438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1038 patients age 50 thru 80 yrs.</a:t>
          </a:r>
          <a:endParaRPr lang="en-US" sz="1800" kern="1200" dirty="0">
            <a:solidFill>
              <a:schemeClr val="tx1"/>
            </a:solidFill>
          </a:endParaRPr>
        </a:p>
      </dsp:txBody>
      <dsp:txXfrm rot="10800000">
        <a:off x="0" y="1134632"/>
        <a:ext cx="5410200" cy="743586"/>
      </dsp:txXfrm>
    </dsp:sp>
    <dsp:sp modelId="{963445DA-1C5D-422F-BE31-8E8AD9EA2A68}">
      <dsp:nvSpPr>
        <dsp:cNvPr id="0" name=""/>
        <dsp:cNvSpPr/>
      </dsp:nvSpPr>
      <dsp:spPr>
        <a:xfrm rot="10800000">
          <a:off x="0" y="1409"/>
          <a:ext cx="5410200" cy="114438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Registry Report run June 9, 2015</a:t>
          </a:r>
          <a:endParaRPr lang="en-US" sz="1800" kern="1200" dirty="0">
            <a:solidFill>
              <a:schemeClr val="tx1"/>
            </a:solidFill>
          </a:endParaRPr>
        </a:p>
      </dsp:txBody>
      <dsp:txXfrm rot="10800000">
        <a:off x="0" y="1409"/>
        <a:ext cx="5410200" cy="743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0.21868</cdr:x>
      <cdr:y>0.86957</cdr:y>
    </cdr:from>
    <cdr:to>
      <cdr:x>0.54565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32976" y="1524000"/>
          <a:ext cx="2740662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rtlCol="0"/>
        <a:lstStyle xmlns:a="http://schemas.openxmlformats.org/drawingml/2006/main"/>
        <a:p xmlns:a="http://schemas.openxmlformats.org/drawingml/2006/main">
          <a:r>
            <a:rPr lang="en-US" sz="1200" b="1" dirty="0" smtClean="0"/>
            <a:t>                     </a:t>
          </a:r>
          <a:r>
            <a:rPr lang="en-US" sz="1200" b="1" dirty="0" smtClean="0">
              <a:latin typeface="Arial" panose="020B0604020202020204" pitchFamily="34" charset="0"/>
              <a:cs typeface="Arial" panose="020B0604020202020204" pitchFamily="34" charset="0"/>
            </a:rPr>
            <a:t>Dec-15   </a:t>
          </a:r>
          <a:r>
            <a:rPr lang="en-US" sz="1200" b="1" dirty="0">
              <a:latin typeface="Arial" panose="020B0604020202020204" pitchFamily="34" charset="0"/>
              <a:cs typeface="Arial" panose="020B0604020202020204" pitchFamily="34" charset="0"/>
            </a:rPr>
            <a:t>Jan-16   </a:t>
          </a:r>
        </a:p>
      </cdr:txBody>
    </cdr:sp>
  </cdr:relSizeAnchor>
  <cdr:relSizeAnchor xmlns:cdr="http://schemas.openxmlformats.org/drawingml/2006/chartDrawing">
    <cdr:from>
      <cdr:x>0.0268</cdr:x>
      <cdr:y>0.02492</cdr:y>
    </cdr:from>
    <cdr:to>
      <cdr:x>0.98182</cdr:x>
      <cdr:y>0.21739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4638" y="43675"/>
          <a:ext cx="8004962" cy="337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/>
            <a:t>Baseline</a:t>
          </a:r>
          <a:r>
            <a:rPr lang="en-US" sz="1400" b="1" baseline="0" dirty="0"/>
            <a:t> -% Patients w/documented colorectal discussion</a:t>
          </a:r>
          <a:endParaRPr lang="en-US" sz="14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0.22543</cdr:x>
      <cdr:y>0.06076</cdr:y>
    </cdr:from>
    <cdr:to>
      <cdr:x>0.67437</cdr:x>
      <cdr:y>0.15104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14425" y="166688"/>
          <a:ext cx="221932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0.36272</cdr:x>
      <cdr:y>0.8996</cdr:y>
    </cdr:from>
    <cdr:to>
      <cdr:x>0.48363</cdr:x>
      <cdr:y>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743200" y="4267200"/>
          <a:ext cx="914400" cy="4762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40B5B01-C30D-4E8F-8BE0-4367AAE566E0}" type="datetimeFigureOut">
              <a:rPr lang="en-US" smtClean="0"/>
              <a:t>4/6/2016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A878CA0-3697-46CF-9FBE-4A5B384C13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1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CB6CD17-AEAD-1043-AE36-0B0FE09630EC}" type="datetimeFigureOut">
              <a:rPr lang="en-US" smtClean="0"/>
              <a:t>4/6/2016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624DA10-7CA9-8D44-8F1E-910D49095F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533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24DA10-7CA9-8D44-8F1E-910D49095FC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403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24DA10-7CA9-8D44-8F1E-910D49095FC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115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4414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Getting started:  Education/</a:t>
            </a:r>
            <a:r>
              <a:rPr lang="en-US" baseline="0" dirty="0" smtClean="0"/>
              <a:t> on line courses/ selecting the team/ making time in busy schedule.  Biggest challenge was gathering baseline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6189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24DA10-7CA9-8D44-8F1E-910D49095FCB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244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21A43-3102-491F-8334-CAE9E59DA746}" type="datetimeFigureOut">
              <a:rPr lang="en-US" smtClean="0"/>
              <a:t>4/6/2016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429B76-A05D-4A33-A1D8-CC08BC5862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988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21A43-3102-491F-8334-CAE9E59DA746}" type="datetimeFigureOut">
              <a:rPr lang="en-US" smtClean="0"/>
              <a:t>4/6/2016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429B76-A05D-4A33-A1D8-CC08BC5862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432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21A43-3102-491F-8334-CAE9E59DA746}" type="datetimeFigureOut">
              <a:rPr lang="en-US" smtClean="0"/>
              <a:t>4/6/2016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429B76-A05D-4A33-A1D8-CC08BC5862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401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21A43-3102-491F-8334-CAE9E59DA746}" type="datetimeFigureOut">
              <a:rPr lang="en-US" smtClean="0"/>
              <a:t>4/6/2016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429B76-A05D-4A33-A1D8-CC08BC5862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9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21A43-3102-491F-8334-CAE9E59DA746}" type="datetimeFigureOut">
              <a:rPr lang="en-US" smtClean="0"/>
              <a:t>4/6/2016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429B76-A05D-4A33-A1D8-CC08BC5862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015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21A43-3102-491F-8334-CAE9E59DA746}" type="datetimeFigureOut">
              <a:rPr lang="en-US" smtClean="0"/>
              <a:t>4/6/2016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429B76-A05D-4A33-A1D8-CC08BC5862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029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21A43-3102-491F-8334-CAE9E59DA746}" type="datetimeFigureOut">
              <a:rPr lang="en-US" smtClean="0"/>
              <a:t>4/6/2016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429B76-A05D-4A33-A1D8-CC08BC5862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064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21A43-3102-491F-8334-CAE9E59DA746}" type="datetimeFigureOut">
              <a:rPr lang="en-US" smtClean="0"/>
              <a:t>4/6/2016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429B76-A05D-4A33-A1D8-CC08BC5862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889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21A43-3102-491F-8334-CAE9E59DA746}" type="datetimeFigureOut">
              <a:rPr lang="en-US" smtClean="0"/>
              <a:t>4/6/2016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429B76-A05D-4A33-A1D8-CC08BC5862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21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21A43-3102-491F-8334-CAE9E59DA746}" type="datetimeFigureOut">
              <a:rPr lang="en-US" smtClean="0"/>
              <a:t>4/6/2016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429B76-A05D-4A33-A1D8-CC08BC5862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540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21A43-3102-491F-8334-CAE9E59DA746}" type="datetimeFigureOut">
              <a:rPr lang="en-US" smtClean="0"/>
              <a:t>4/6/2016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429B76-A05D-4A33-A1D8-CC08BC5862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600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21A43-3102-491F-8334-CAE9E59DA746}" type="datetimeFigureOut">
              <a:rPr lang="en-US" smtClean="0"/>
              <a:t>4/6/2016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29B76-A05D-4A33-A1D8-CC08BC5862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13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21A43-3102-491F-8334-CAE9E59DA746}" type="datetimeFigureOut">
              <a:rPr lang="en-US" smtClean="0"/>
              <a:t>4/6/2016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29B76-A05D-4A33-A1D8-CC08BC5862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98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8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6"/>
          <a:stretch>
            <a:fillRect/>
          </a:stretch>
        </p:blipFill>
        <p:spPr bwMode="auto">
          <a:xfrm>
            <a:off x="0" y="5940425"/>
            <a:ext cx="9144000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274638"/>
            <a:ext cx="7315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D0921A43-3102-491F-8334-CAE9E59DA746}" type="datetimeFigureOut">
              <a:rPr lang="en-US" smtClean="0"/>
              <a:t>4/6/2016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E429B76-A05D-4A33-A1D8-CC08BC586206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18" Type="http://schemas.openxmlformats.org/officeDocument/2006/relationships/image" Target="../media/image20.jpeg"/><Relationship Id="rId3" Type="http://schemas.openxmlformats.org/officeDocument/2006/relationships/image" Target="../media/image5.jpeg"/><Relationship Id="rId21" Type="http://schemas.openxmlformats.org/officeDocument/2006/relationships/image" Target="../media/image23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17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8.jpeg"/><Relationship Id="rId20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5" Type="http://schemas.openxmlformats.org/officeDocument/2006/relationships/image" Target="../media/image17.jpeg"/><Relationship Id="rId10" Type="http://schemas.openxmlformats.org/officeDocument/2006/relationships/image" Target="../media/image12.jpeg"/><Relationship Id="rId19" Type="http://schemas.openxmlformats.org/officeDocument/2006/relationships/image" Target="../media/image21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Relationship Id="rId22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676400" y="76200"/>
            <a:ext cx="7467600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3200" kern="0" dirty="0" smtClean="0">
                <a:solidFill>
                  <a:srgbClr val="FFFFFF"/>
                </a:solidFill>
                <a:latin typeface="+mj-lt"/>
              </a:rPr>
              <a:t>Department </a:t>
            </a:r>
            <a:r>
              <a:rPr lang="en-US" sz="3200" kern="0" dirty="0">
                <a:solidFill>
                  <a:srgbClr val="FFFFFF"/>
                </a:solidFill>
                <a:latin typeface="+mj-lt"/>
              </a:rPr>
              <a:t>of Quality 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&amp; 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</a:rPr>
              <a:t>Safety</a:t>
            </a:r>
            <a:endParaRPr lang="en-US" sz="3200" kern="0" dirty="0">
              <a:solidFill>
                <a:srgbClr val="FFFFFF"/>
              </a:solidFill>
              <a:latin typeface="+mj-lt"/>
            </a:endParaRP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3200" kern="0" dirty="0">
                <a:solidFill>
                  <a:srgbClr val="FFFFFF"/>
                </a:solidFill>
                <a:latin typeface="+mj-lt"/>
              </a:rPr>
              <a:t>Mount Auburn Professional Services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4000" cy="45720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52400" y="4419599"/>
            <a:ext cx="89916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How </a:t>
            </a:r>
            <a:r>
              <a:rPr lang="en-US" sz="2800" dirty="0">
                <a:solidFill>
                  <a:schemeClr val="bg1"/>
                </a:solidFill>
              </a:rPr>
              <a:t>to </a:t>
            </a:r>
            <a:r>
              <a:rPr lang="en-US" sz="2800">
                <a:solidFill>
                  <a:schemeClr val="bg1"/>
                </a:solidFill>
              </a:rPr>
              <a:t>Improve </a:t>
            </a:r>
            <a:r>
              <a:rPr lang="en-US" sz="2800" smtClean="0">
                <a:solidFill>
                  <a:schemeClr val="bg1"/>
                </a:solidFill>
              </a:rPr>
              <a:t>Colorectal </a:t>
            </a:r>
            <a:r>
              <a:rPr lang="en-US" sz="2800" dirty="0">
                <a:solidFill>
                  <a:schemeClr val="bg1"/>
                </a:solidFill>
              </a:rPr>
              <a:t>Cancer </a:t>
            </a:r>
            <a:r>
              <a:rPr lang="en-US" sz="2800" dirty="0" smtClean="0">
                <a:solidFill>
                  <a:schemeClr val="bg1"/>
                </a:solidFill>
              </a:rPr>
              <a:t>Screening </a:t>
            </a:r>
            <a:r>
              <a:rPr lang="en-US" sz="3200" dirty="0" smtClean="0">
                <a:solidFill>
                  <a:schemeClr val="bg1"/>
                </a:solidFill>
              </a:rPr>
              <a:t>using the Model for Improvement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“</a:t>
            </a:r>
            <a:r>
              <a:rPr lang="en-US" sz="2800" dirty="0">
                <a:solidFill>
                  <a:schemeClr val="bg1"/>
                </a:solidFill>
              </a:rPr>
              <a:t>Colorectal Screening Saves Lives”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48400" y="6019800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 smtClean="0"/>
          </a:p>
          <a:p>
            <a:r>
              <a:rPr lang="en-US" sz="1600" dirty="0" smtClean="0"/>
              <a:t>For information contact:</a:t>
            </a:r>
          </a:p>
          <a:p>
            <a:r>
              <a:rPr lang="en-US" sz="1600" dirty="0" smtClean="0"/>
              <a:t>lgross@mah.harvard.edu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9002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Colorectal Cancer Screenings Saves Lives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773925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6058786"/>
            <a:ext cx="2971800" cy="760228"/>
          </a:xfrm>
          <a:prstGeom prst="rect">
            <a:avLst/>
          </a:prstGeom>
          <a:noFill/>
          <a:ln w="31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39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 Members</a:t>
            </a:r>
            <a:endParaRPr lang="en-US" dirty="0"/>
          </a:p>
        </p:txBody>
      </p:sp>
      <p:pic>
        <p:nvPicPr>
          <p:cNvPr id="30" name="Picture 4" descr="20151128_194554-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81"/>
          <a:stretch/>
        </p:blipFill>
        <p:spPr bwMode="auto">
          <a:xfrm>
            <a:off x="1" y="3428999"/>
            <a:ext cx="1371599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19" descr="C:\Users\sdefranc\AppData\Local\Microsoft\Windows\Temporary Internet Files\Content.Outlook\7BUI32KG\20160301_133451-1_resiz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01541"/>
            <a:ext cx="1143001" cy="127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C:\Users\sdefranc\AppData\Local\Microsoft\Windows\Temporary Internet Files\Content.Outlook\7BUI32KG\20160301_134712-1_resized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" r="29967" b="14207"/>
          <a:stretch/>
        </p:blipFill>
        <p:spPr bwMode="auto">
          <a:xfrm>
            <a:off x="3581400" y="3482822"/>
            <a:ext cx="1143000" cy="173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0" descr="20160301_13523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" r="38252" b="-545"/>
          <a:stretch/>
        </p:blipFill>
        <p:spPr bwMode="auto">
          <a:xfrm>
            <a:off x="1456660" y="5065887"/>
            <a:ext cx="1591340" cy="1809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13" descr="C:\Users\sdefranc\AppData\Local\Microsoft\Windows\Temporary Internet Files\Content.Outlook\7BUI32KG\20160301_112422-1_resized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8" r="15921" b="16735"/>
          <a:stretch/>
        </p:blipFill>
        <p:spPr bwMode="auto">
          <a:xfrm>
            <a:off x="2362201" y="3493747"/>
            <a:ext cx="1219199" cy="155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sdefranc\AppData\Local\Microsoft\Windows\Temporary Internet Files\Content.Outlook\WGT6Q8ZA\IMG_6859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90" b="13092"/>
          <a:stretch/>
        </p:blipFill>
        <p:spPr bwMode="auto">
          <a:xfrm>
            <a:off x="1" y="2201542"/>
            <a:ext cx="1219199" cy="122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defranc\AppData\Local\Microsoft\Windows\Temporary Internet Files\Content.Outlook\WGT6Q8ZA\IMG9555451-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482823"/>
            <a:ext cx="1327299" cy="114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0" descr="20160301_135104-1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4" r="7913"/>
          <a:stretch/>
        </p:blipFill>
        <p:spPr bwMode="auto">
          <a:xfrm>
            <a:off x="2971800" y="5054727"/>
            <a:ext cx="2209800" cy="182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6" descr="C:\Users\sdefranc\AppData\Local\Microsoft\Windows\Temporary Internet Files\Content.Outlook\7BUI32KG\20160301_134728-1_resized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293"/>
          <a:stretch/>
        </p:blipFill>
        <p:spPr bwMode="auto">
          <a:xfrm>
            <a:off x="6156252" y="4580037"/>
            <a:ext cx="1437167" cy="12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2" descr="C:\Users\sdefranc\AppData\Local\Microsoft\Windows\Temporary Internet Files\Content.Outlook\7BUI32KG\20160301_133523_resized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62202" y="2201541"/>
            <a:ext cx="1219200" cy="1292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defranc\AppData\Local\Microsoft\Windows\Temporary Internet Files\Content.Outlook\WGT6Q8ZA\20160225_151530-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699" y="3309487"/>
            <a:ext cx="1263501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4" descr="C:\Users\sdefranc\AppData\Local\Microsoft\Windows\Temporary Internet Files\Content.Outlook\7BUI32KG\20160301_112114-1_resized.jp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3" r="-1391" b="18935"/>
          <a:stretch/>
        </p:blipFill>
        <p:spPr bwMode="auto">
          <a:xfrm>
            <a:off x="0" y="5065888"/>
            <a:ext cx="1523999" cy="178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sdefranc\AppData\Local\Microsoft\Windows\Temporary Internet Files\Content.Outlook\WGT6Q8ZA\20160302_132558-1-1 (2)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2" y="2201540"/>
            <a:ext cx="1142998" cy="127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Content Placeholder 3" descr="C:\Users\sdefranc\AppData\Local\Microsoft\Windows\Temporary Internet Files\Content.Outlook\7BUI32KG\IMG_0102 (2).JPG"/>
          <p:cNvPicPr>
            <a:picLocks noGrp="1"/>
          </p:cNvPicPr>
          <p:nvPr>
            <p:ph idx="1"/>
          </p:nvPr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9" t="16302" r="21669"/>
          <a:stretch/>
        </p:blipFill>
        <p:spPr bwMode="auto">
          <a:xfrm>
            <a:off x="4724400" y="2197906"/>
            <a:ext cx="2590800" cy="1295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17" descr="C:\Users\sdefranc\AppData\Local\Microsoft\Windows\Temporary Internet Files\Content.Outlook\7BUI32KG\20160301_150222-1_resized.jpg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506"/>
          <a:stretch/>
        </p:blipFill>
        <p:spPr bwMode="auto">
          <a:xfrm>
            <a:off x="7315200" y="2188967"/>
            <a:ext cx="1905000" cy="238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9" descr="C:\Users\sdefranc\AppData\Local\Microsoft\Windows\Temporary Internet Files\Content.Outlook\7BUI32KG\20160301_133626_resized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482822"/>
            <a:ext cx="1143000" cy="158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lexandra V. Chabrerie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715001"/>
            <a:ext cx="1524000" cy="116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1" descr="C:\Users\sdefranc\AppData\Local\Microsoft\Windows\Temporary Internet Files\Content.Outlook\7BUI32KG\20160301_133556_resized.jpg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294"/>
          <a:stretch/>
        </p:blipFill>
        <p:spPr bwMode="auto">
          <a:xfrm>
            <a:off x="7556204" y="4588246"/>
            <a:ext cx="1587795" cy="1201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sdefranc\AppData\Local\Microsoft\Windows\Temporary Internet Files\Content.Outlook\7BUI32KG\FullSizeRender.jpg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84"/>
          <a:stretch/>
        </p:blipFill>
        <p:spPr bwMode="auto">
          <a:xfrm>
            <a:off x="4694274" y="4625757"/>
            <a:ext cx="1431851" cy="108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" t="2017" r="13539" b="-656"/>
          <a:stretch/>
        </p:blipFill>
        <p:spPr bwMode="auto">
          <a:xfrm>
            <a:off x="6156251" y="5792972"/>
            <a:ext cx="2987747" cy="1082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" y="1447800"/>
            <a:ext cx="9143999" cy="753742"/>
          </a:xfrm>
          <a:prstGeom prst="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Aim:  100% of our patients ages 50 to 80 yrs. have a documented conversation regarding Colorectal Screening by June 30,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62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5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54279195"/>
              </p:ext>
            </p:extLst>
          </p:nvPr>
        </p:nvGraphicFramePr>
        <p:xfrm>
          <a:off x="2286000" y="1720840"/>
          <a:ext cx="5410200" cy="4146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00200" y="183178"/>
            <a:ext cx="74676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+mj-lt"/>
              </a:rPr>
              <a:t>Value of Empanelment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+mj-lt"/>
              </a:rPr>
              <a:t>E</a:t>
            </a:r>
            <a:r>
              <a:rPr lang="en-US" sz="3600" dirty="0" smtClean="0">
                <a:solidFill>
                  <a:schemeClr val="bg1"/>
                </a:solidFill>
                <a:latin typeface="+mj-lt"/>
              </a:rPr>
              <a:t>stablish baseline data</a:t>
            </a:r>
            <a:endParaRPr lang="en-US" sz="3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0589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Improvement</a:t>
            </a:r>
            <a:endParaRPr lang="en-US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3845797"/>
              </p:ext>
            </p:extLst>
          </p:nvPr>
        </p:nvGraphicFramePr>
        <p:xfrm>
          <a:off x="304800" y="4114800"/>
          <a:ext cx="83820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824863"/>
              </p:ext>
            </p:extLst>
          </p:nvPr>
        </p:nvGraphicFramePr>
        <p:xfrm>
          <a:off x="533400" y="1752600"/>
          <a:ext cx="84582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31244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sgsulliv\Pictures\Aerial photo of the Mississippi River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3" t="7077" r="6804" b="7115"/>
          <a:stretch/>
        </p:blipFill>
        <p:spPr bwMode="auto">
          <a:xfrm>
            <a:off x="4558862" y="1447800"/>
            <a:ext cx="4508938" cy="4587767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36000"/>
              </a:srgbClr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81000"/>
            <a:ext cx="6934200" cy="1036638"/>
          </a:xfrm>
        </p:spPr>
        <p:txBody>
          <a:bodyPr anchor="t"/>
          <a:lstStyle/>
          <a:p>
            <a:r>
              <a:rPr lang="en-US" sz="4000" b="1" dirty="0"/>
              <a:t>Improvement</a:t>
            </a:r>
            <a:r>
              <a:rPr lang="en-US" b="1" dirty="0"/>
              <a:t> </a:t>
            </a:r>
            <a:r>
              <a:rPr lang="en-US" b="1" dirty="0" smtClean="0"/>
              <a:t>Is </a:t>
            </a:r>
            <a:r>
              <a:rPr lang="en-US" b="1" dirty="0"/>
              <a:t>A</a:t>
            </a:r>
            <a:r>
              <a:rPr lang="en-US" b="1" dirty="0" smtClean="0"/>
              <a:t> Journey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542395"/>
            <a:ext cx="4495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Challenges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Selecting Improvement Project</a:t>
            </a: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Aim Statement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Getting Baseline Data</a:t>
            </a: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Patient </a:t>
            </a:r>
            <a:r>
              <a:rPr lang="en-US" sz="2000" b="1" dirty="0" smtClean="0"/>
              <a:t>Engagement</a:t>
            </a:r>
            <a:endParaRPr lang="en-US" sz="2000" b="1" dirty="0"/>
          </a:p>
          <a:p>
            <a:endParaRPr lang="en-US" sz="2000" dirty="0"/>
          </a:p>
          <a:p>
            <a:r>
              <a:rPr lang="en-US" sz="2400" b="1" dirty="0" smtClean="0"/>
              <a:t>Impact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Clean Reports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Workflow Changes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Care Coordination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Best Practice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Patient Engagement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Desire for Change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3226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4748372"/>
            <a:ext cx="5486400" cy="566738"/>
          </a:xfrm>
        </p:spPr>
        <p:txBody>
          <a:bodyPr/>
          <a:lstStyle/>
          <a:p>
            <a:r>
              <a:rPr lang="en-US" dirty="0" smtClean="0"/>
              <a:t>Shared Learning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18" b="18956"/>
          <a:stretch/>
        </p:blipFill>
        <p:spPr>
          <a:xfrm>
            <a:off x="3505200" y="1733490"/>
            <a:ext cx="5493488" cy="1844566"/>
          </a:xfrm>
        </p:spPr>
      </p:pic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457200" y="4737494"/>
            <a:ext cx="5410200" cy="1063627"/>
          </a:xfrm>
        </p:spPr>
        <p:txBody>
          <a:bodyPr/>
          <a:lstStyle/>
          <a:p>
            <a:pPr lvl="1"/>
            <a:r>
              <a:rPr lang="en-US" b="1" dirty="0" smtClean="0"/>
              <a:t>                                </a:t>
            </a:r>
          </a:p>
          <a:p>
            <a:pPr lvl="1" algn="ctr"/>
            <a:r>
              <a:rPr lang="en-US" sz="2400" b="1" dirty="0" smtClean="0">
                <a:latin typeface="+mj-lt"/>
              </a:rPr>
              <a:t>Closing </a:t>
            </a:r>
            <a:r>
              <a:rPr lang="en-US" sz="2400" b="1" dirty="0">
                <a:latin typeface="+mj-lt"/>
              </a:rPr>
              <a:t>The </a:t>
            </a:r>
            <a:r>
              <a:rPr lang="en-US" sz="2400" b="1" dirty="0" smtClean="0">
                <a:latin typeface="+mj-lt"/>
              </a:rPr>
              <a:t>Loop</a:t>
            </a:r>
            <a:endParaRPr lang="en-US" sz="2400" b="1" dirty="0">
              <a:latin typeface="+mj-lt"/>
            </a:endParaRP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10800000" flipV="1">
            <a:off x="1676400" y="123561"/>
            <a:ext cx="7467600" cy="132343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  <a:latin typeface="Trebuchet MS"/>
              </a:rPr>
              <a:t>Colorectal Cancer Screenings Saves Lives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488" y="6096000"/>
            <a:ext cx="2362200" cy="685800"/>
          </a:xfrm>
          <a:prstGeom prst="rect">
            <a:avLst/>
          </a:prstGeom>
          <a:noFill/>
          <a:ln w="31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144" y="4038600"/>
            <a:ext cx="2216888" cy="17724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33800" y="3562290"/>
            <a:ext cx="5264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</a:rPr>
              <a:t>Quarterly Community Learning Sessions</a:t>
            </a:r>
            <a:endParaRPr lang="en-US" sz="2000" b="1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419600"/>
            <a:ext cx="1799907" cy="1576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743" y="4519206"/>
            <a:ext cx="2056457" cy="1576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6200" y="1219200"/>
            <a:ext cx="358140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900" b="1" dirty="0" smtClean="0">
              <a:solidFill>
                <a:srgbClr val="000000"/>
              </a:solidFill>
            </a:endParaRPr>
          </a:p>
          <a:p>
            <a:r>
              <a:rPr lang="en-US" sz="1900" b="1" dirty="0" smtClean="0">
                <a:solidFill>
                  <a:srgbClr val="000000"/>
                </a:solidFill>
              </a:rPr>
              <a:t>Knowing: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 smtClean="0">
                <a:solidFill>
                  <a:srgbClr val="000000"/>
                </a:solidFill>
              </a:rPr>
              <a:t>WHO </a:t>
            </a:r>
            <a:r>
              <a:rPr lang="en-US" sz="1900" b="1" dirty="0">
                <a:solidFill>
                  <a:srgbClr val="000000"/>
                </a:solidFill>
              </a:rPr>
              <a:t>your patients </a:t>
            </a:r>
            <a:r>
              <a:rPr lang="en-US" sz="1900" b="1" dirty="0" smtClean="0">
                <a:solidFill>
                  <a:srgbClr val="000000"/>
                </a:solidFill>
              </a:rPr>
              <a:t>are</a:t>
            </a:r>
          </a:p>
          <a:p>
            <a:endParaRPr lang="en-US" sz="1900" b="1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 smtClean="0">
                <a:solidFill>
                  <a:srgbClr val="000000"/>
                </a:solidFill>
              </a:rPr>
              <a:t>WHERE </a:t>
            </a:r>
            <a:r>
              <a:rPr lang="en-US" sz="1900" b="1" dirty="0">
                <a:solidFill>
                  <a:srgbClr val="000000"/>
                </a:solidFill>
              </a:rPr>
              <a:t>your patients </a:t>
            </a:r>
            <a:r>
              <a:rPr lang="en-US" sz="1900" b="1" dirty="0" smtClean="0">
                <a:solidFill>
                  <a:srgbClr val="000000"/>
                </a:solidFill>
              </a:rPr>
              <a:t>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900" b="1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 smtClean="0">
                <a:solidFill>
                  <a:srgbClr val="FF0000"/>
                </a:solidFill>
              </a:rPr>
              <a:t>Empowers</a:t>
            </a:r>
            <a:r>
              <a:rPr lang="en-US" sz="1900" b="1" dirty="0" smtClean="0">
                <a:solidFill>
                  <a:srgbClr val="000000"/>
                </a:solidFill>
              </a:rPr>
              <a:t> </a:t>
            </a:r>
            <a:r>
              <a:rPr lang="en-US" sz="1900" b="1" dirty="0">
                <a:solidFill>
                  <a:srgbClr val="000000"/>
                </a:solidFill>
              </a:rPr>
              <a:t>your </a:t>
            </a:r>
            <a:r>
              <a:rPr lang="en-US" sz="1900" b="1" dirty="0" smtClean="0">
                <a:solidFill>
                  <a:srgbClr val="000000"/>
                </a:solidFill>
              </a:rPr>
              <a:t>team</a:t>
            </a:r>
          </a:p>
          <a:p>
            <a:endParaRPr lang="en-US" sz="1900" b="1" dirty="0" smtClean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b="1" dirty="0" smtClean="0">
                <a:solidFill>
                  <a:srgbClr val="000000"/>
                </a:solidFill>
              </a:rPr>
              <a:t>HOW </a:t>
            </a:r>
            <a:r>
              <a:rPr lang="en-US" sz="1900" b="1" dirty="0">
                <a:solidFill>
                  <a:srgbClr val="000000"/>
                </a:solidFill>
              </a:rPr>
              <a:t>and WHEN to </a:t>
            </a:r>
            <a:r>
              <a:rPr lang="en-US" sz="1900" b="1" dirty="0" smtClean="0">
                <a:solidFill>
                  <a:srgbClr val="000000"/>
                </a:solidFill>
              </a:rPr>
              <a:t>engage the patients</a:t>
            </a:r>
            <a:endParaRPr lang="en-US" sz="19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02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H-Harvard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3198</TotalTime>
  <Words>249</Words>
  <Application>Microsoft Office PowerPoint</Application>
  <PresentationFormat>On-screen Show (4:3)</PresentationFormat>
  <Paragraphs>58</Paragraphs>
  <Slides>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MAH-Harvard Template</vt:lpstr>
      <vt:lpstr>PowerPoint Presentation</vt:lpstr>
      <vt:lpstr>Colorectal Cancer Screenings Saves Lives</vt:lpstr>
      <vt:lpstr>Team Members</vt:lpstr>
      <vt:lpstr>PowerPoint Presentation</vt:lpstr>
      <vt:lpstr>Continuous Improvement</vt:lpstr>
      <vt:lpstr>Improvement Is A Journey</vt:lpstr>
      <vt:lpstr>Shared Learning</vt:lpstr>
    </vt:vector>
  </TitlesOfParts>
  <Company>Mount Auburn Hospital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Baker,Stephanie A. (MTA- Quality and Safety)</dc:creator>
  <cp:lastModifiedBy>Emily Biocchi</cp:lastModifiedBy>
  <cp:revision>106</cp:revision>
  <cp:lastPrinted>2016-03-31T20:47:50Z</cp:lastPrinted>
  <dcterms:created xsi:type="dcterms:W3CDTF">2014-03-19T13:25:10Z</dcterms:created>
  <dcterms:modified xsi:type="dcterms:W3CDTF">2016-04-06T16:03:11Z</dcterms:modified>
</cp:coreProperties>
</file>